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11.svg" ContentType="image/svg+xml"/>
  <Override PartName="/ppt/media/image13.svg" ContentType="image/svg+xml"/>
  <Override PartName="/ppt/media/image15.svg" ContentType="image/svg+xml"/>
  <Override PartName="/ppt/media/image17.svg" ContentType="image/svg+xml"/>
  <Override PartName="/ppt/media/image2.svg" ContentType="image/svg+xml"/>
  <Override PartName="/ppt/media/image20.svg" ContentType="image/svg+xml"/>
  <Override PartName="/ppt/media/image22.svg" ContentType="image/svg+xml"/>
  <Override PartName="/ppt/media/image24.svg" ContentType="image/svg+xml"/>
  <Override PartName="/ppt/media/image26.svg" ContentType="image/svg+xml"/>
  <Override PartName="/ppt/media/image4.svg" ContentType="image/svg+xml"/>
  <Override PartName="/ppt/media/image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6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77" r:id="rId6"/>
    <p:sldId id="258" r:id="rId7"/>
    <p:sldId id="290" r:id="rId8"/>
    <p:sldId id="264" r:id="rId9"/>
    <p:sldId id="291" r:id="rId10"/>
    <p:sldId id="268" r:id="rId11"/>
    <p:sldId id="286" r:id="rId12"/>
    <p:sldId id="262" r:id="rId13"/>
    <p:sldId id="292" r:id="rId14"/>
    <p:sldId id="279" r:id="rId15"/>
    <p:sldId id="260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3204" autoAdjust="0"/>
  </p:normalViewPr>
  <p:slideViewPr>
    <p:cSldViewPr snapToGrid="0">
      <p:cViewPr varScale="1">
        <p:scale>
          <a:sx n="119" d="100"/>
          <a:sy n="119" d="100"/>
        </p:scale>
        <p:origin x="84" y="10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20" Type="http://schemas.openxmlformats.org/officeDocument/2006/relationships/commentAuthors" Target="commentAuthors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25" Type="http://schemas.microsoft.com/office/2018/10/relationships/authors" Target="author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3/16/2025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3/16/2025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032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91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01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0.svg"/><Relationship Id="rId4" Type="http://schemas.openxmlformats.org/officeDocument/2006/relationships/image" Target="../media/image25.png"/><Relationship Id="rId5" Type="http://schemas.openxmlformats.org/officeDocument/2006/relationships/image" Target="../media/image26.sv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svg"/><Relationship Id="rId5" Type="http://schemas.openxmlformats.org/officeDocument/2006/relationships/image" Target="../media/image8.png"/><Relationship Id="rId6" Type="http://schemas.openxmlformats.org/officeDocument/2006/relationships/image" Target="../media/image9.sv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5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sv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13.sv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3.svg"/><Relationship Id="rId4" Type="http://schemas.openxmlformats.org/officeDocument/2006/relationships/image" Target="../media/image14.png"/><Relationship Id="rId5" Type="http://schemas.openxmlformats.org/officeDocument/2006/relationships/image" Target="../media/image15.svg"/><Relationship Id="rId6" Type="http://schemas.openxmlformats.org/officeDocument/2006/relationships/image" Target="../media/image16.png"/><Relationship Id="rId7" Type="http://schemas.openxmlformats.org/officeDocument/2006/relationships/image" Target="../media/image17.svg"/><Relationship Id="rId8" Type="http://schemas.openxmlformats.org/officeDocument/2006/relationships/image" Target="../media/image1.png"/><Relationship Id="rId9" Type="http://schemas.openxmlformats.org/officeDocument/2006/relationships/image" Target="../media/image2.svg"/><Relationship Id="rId10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svg"/><Relationship Id="rId5" Type="http://schemas.openxmlformats.org/officeDocument/2006/relationships/image" Target="../media/image21.png"/><Relationship Id="rId6" Type="http://schemas.openxmlformats.org/officeDocument/2006/relationships/image" Target="../media/image22.sv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7.svg"/><Relationship Id="rId4" Type="http://schemas.openxmlformats.org/officeDocument/2006/relationships/image" Target="../media/image12.png"/><Relationship Id="rId5" Type="http://schemas.openxmlformats.org/officeDocument/2006/relationships/image" Target="../media/image13.svg"/><Relationship Id="rId6" Type="http://schemas.openxmlformats.org/officeDocument/2006/relationships/image" Target="../media/image23.png"/><Relationship Id="rId7" Type="http://schemas.openxmlformats.org/officeDocument/2006/relationships/image" Target="../media/image24.sv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8.png"/><Relationship Id="rId4" Type="http://schemas.openxmlformats.org/officeDocument/2006/relationships/image" Target="../media/image25.png"/><Relationship Id="rId5" Type="http://schemas.openxmlformats.org/officeDocument/2006/relationships/image" Target="../media/image26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>
            <a:normAutofit/>
          </a:bodyPr>
          <a:lstStyle/>
          <a:p>
            <a:r>
              <a:rPr lang="en-US" dirty="0"/>
              <a:t>Basic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0C883-7528-F9C5-D6FA-15EC059A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96112"/>
            <a:ext cx="10668000" cy="1325563"/>
          </a:xfrm>
        </p:spPr>
        <p:txBody>
          <a:bodyPr/>
          <a:lstStyle/>
          <a:p>
            <a:r>
              <a:rPr lang="en-US" dirty="0"/>
              <a:t>Dynamic delivery​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E69BA-FC91-08A5-671F-B53E6E989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2000" y="2417197"/>
            <a:ext cx="4278313" cy="3737541"/>
          </a:xfrm>
        </p:spPr>
        <p:txBody>
          <a:bodyPr/>
          <a:lstStyle/>
          <a:p>
            <a:r>
              <a:rPr lang="en-US" dirty="0"/>
              <a:t>Learn to infuse energy into your delivery to leave a lasting impression​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8" name="Table Placeholder 7">
            <a:extLst>
              <a:ext uri="{FF2B5EF4-FFF2-40B4-BE49-F238E27FC236}">
                <a16:creationId xmlns:a16="http://schemas.microsoft.com/office/drawing/2014/main" id="{24EE9911-8AC9-5BE2-4456-0175FD28D083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554612853"/>
              </p:ext>
            </p:extLst>
          </p:nvPr>
        </p:nvGraphicFramePr>
        <p:xfrm>
          <a:off x="5241925" y="2417763"/>
          <a:ext cx="6188076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695814">
                  <a:extLst>
                    <a:ext uri="{9D8B030D-6E8A-4147-A177-3AD203B41FA5}">
                      <a16:colId xmlns:a16="http://schemas.microsoft.com/office/drawing/2014/main" val="248340271"/>
                    </a:ext>
                  </a:extLst>
                </a:gridCol>
                <a:gridCol w="2052644">
                  <a:extLst>
                    <a:ext uri="{9D8B030D-6E8A-4147-A177-3AD203B41FA5}">
                      <a16:colId xmlns:a16="http://schemas.microsoft.com/office/drawing/2014/main" val="2825265259"/>
                    </a:ext>
                  </a:extLst>
                </a:gridCol>
                <a:gridCol w="1233830">
                  <a:extLst>
                    <a:ext uri="{9D8B030D-6E8A-4147-A177-3AD203B41FA5}">
                      <a16:colId xmlns:a16="http://schemas.microsoft.com/office/drawing/2014/main" val="207959087"/>
                    </a:ext>
                  </a:extLst>
                </a:gridCol>
                <a:gridCol w="1205788">
                  <a:extLst>
                    <a:ext uri="{9D8B030D-6E8A-4147-A177-3AD203B41FA5}">
                      <a16:colId xmlns:a16="http://schemas.microsoft.com/office/drawing/2014/main" val="310469273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Metric​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  <a:effectLst/>
                        </a:rPr>
                        <a:t>Actual​</a:t>
                      </a:r>
                      <a:endParaRPr lang="en-US" b="1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63844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Audience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attendance​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attendees​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120​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3559787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Engagement duration​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Minutes​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60​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553674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Q&amp;A interaction​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# of questions​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15​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1991020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Positive </a:t>
                      </a:r>
                      <a:b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</a:br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feedback​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90​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ysClr val="windowText" lastClr="000000"/>
                          </a:solidFill>
                          <a:effectLst/>
                        </a:rPr>
                        <a:t>95​</a:t>
                      </a:r>
                      <a:endParaRPr lang="en-US" b="0" i="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069432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3FE259-B742-148B-88EA-EAE84226F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678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>
            <a:normAutofit/>
          </a:bodyPr>
          <a:lstStyle/>
          <a:p>
            <a:r>
              <a:rPr lang="en-US" dirty="0"/>
              <a:t>Final tips &amp; takeaways​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F2D739-E475-54F8-C832-F04A983D0F2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/>
          <a:p>
            <a:r>
              <a:rPr lang="en-US" dirty="0"/>
              <a:t>Consistent rehearsal​</a:t>
            </a:r>
          </a:p>
          <a:p>
            <a:pPr lvl="1"/>
            <a:r>
              <a:rPr lang="en-US" dirty="0"/>
              <a:t>Practice makes perfect, so strengthen your familiarity with the presentation​</a:t>
            </a:r>
          </a:p>
          <a:p>
            <a:r>
              <a:rPr lang="en-US" dirty="0"/>
              <a:t>Refine delivery style​</a:t>
            </a:r>
          </a:p>
          <a:p>
            <a:pPr lvl="1"/>
            <a:r>
              <a:rPr lang="en-US" dirty="0"/>
              <a:t>Pacing, tone, and emphasis​</a:t>
            </a:r>
          </a:p>
          <a:p>
            <a:r>
              <a:rPr lang="en-US" dirty="0"/>
              <a:t>Timing and transitions​</a:t>
            </a:r>
          </a:p>
          <a:p>
            <a:pPr lvl="1"/>
            <a:r>
              <a:rPr lang="en-US" dirty="0"/>
              <a:t>Aim for seamless, professional delivery​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323639-65E1-FDBD-1BE3-374BB39C19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/>
          <a:p>
            <a:r>
              <a:rPr lang="en-US" dirty="0"/>
              <a:t>Seek feedback​</a:t>
            </a:r>
          </a:p>
          <a:p>
            <a:r>
              <a:rPr lang="en-US" dirty="0"/>
              <a:t>Reflect on performance​</a:t>
            </a:r>
          </a:p>
          <a:p>
            <a:r>
              <a:rPr lang="en-US" dirty="0"/>
              <a:t>Explore new techniques​</a:t>
            </a:r>
          </a:p>
          <a:p>
            <a:r>
              <a:rPr lang="en-US" dirty="0"/>
              <a:t>Set personal goals​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40B739-30F9-C86F-67ED-2197DC1E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66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55" y="896112"/>
            <a:ext cx="10665845" cy="1325563"/>
          </a:xfrm>
        </p:spPr>
        <p:txBody>
          <a:bodyPr/>
          <a:lstStyle/>
          <a:p>
            <a:r>
              <a:rPr lang="en-US" dirty="0"/>
              <a:t>Speaking engagement metrics​</a:t>
            </a:r>
          </a:p>
        </p:txBody>
      </p:sp>
      <p:graphicFrame>
        <p:nvGraphicFramePr>
          <p:cNvPr id="14" name="Table Placeholder 13">
            <a:extLst>
              <a:ext uri="{FF2B5EF4-FFF2-40B4-BE49-F238E27FC236}">
                <a16:creationId xmlns:a16="http://schemas.microsoft.com/office/drawing/2014/main" id="{597B3320-3330-1F17-5E4B-B24CAB0A448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34130339"/>
              </p:ext>
            </p:extLst>
          </p:nvPr>
        </p:nvGraphicFramePr>
        <p:xfrm>
          <a:off x="762000" y="2417763"/>
          <a:ext cx="10666412" cy="3678235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3444221">
                  <a:extLst>
                    <a:ext uri="{9D8B030D-6E8A-4147-A177-3AD203B41FA5}">
                      <a16:colId xmlns:a16="http://schemas.microsoft.com/office/drawing/2014/main" val="4239035621"/>
                    </a:ext>
                  </a:extLst>
                </a:gridCol>
                <a:gridCol w="3253189">
                  <a:extLst>
                    <a:ext uri="{9D8B030D-6E8A-4147-A177-3AD203B41FA5}">
                      <a16:colId xmlns:a16="http://schemas.microsoft.com/office/drawing/2014/main" val="1645754944"/>
                    </a:ext>
                  </a:extLst>
                </a:gridCol>
                <a:gridCol w="2005852">
                  <a:extLst>
                    <a:ext uri="{9D8B030D-6E8A-4147-A177-3AD203B41FA5}">
                      <a16:colId xmlns:a16="http://schemas.microsoft.com/office/drawing/2014/main" val="4278473568"/>
                    </a:ext>
                  </a:extLst>
                </a:gridCol>
                <a:gridCol w="1963150">
                  <a:extLst>
                    <a:ext uri="{9D8B030D-6E8A-4147-A177-3AD203B41FA5}">
                      <a16:colId xmlns:a16="http://schemas.microsoft.com/office/drawing/2014/main" val="760742182"/>
                    </a:ext>
                  </a:extLst>
                </a:gridCol>
              </a:tblGrid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Impact factor​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Measurement​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Target​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Achieved​</a:t>
                      </a:r>
                      <a:endParaRPr lang="en-US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8889321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Audience interaction​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85​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88​</a:t>
                      </a:r>
                      <a:endParaRPr lang="en-US" b="0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2437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Knowledge retention​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75​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80​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329487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Post-presentation surveys​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Average rating​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4.5​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6715685"/>
                  </a:ext>
                </a:extLst>
              </a:tr>
              <a:tr h="735647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Referral rate​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Percentage (%)​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10​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1800" b="0" dirty="0">
                          <a:solidFill>
                            <a:srgbClr val="000000"/>
                          </a:solidFill>
                          <a:effectLst/>
                        </a:rPr>
                        <a:t>12​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307467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0EB401-2F91-2D90-C859-96484861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 lnSpcReduction="10000"/>
          </a:bodyPr>
          <a:lstStyle/>
          <a:p>
            <a:r>
              <a:rPr lang="en-US" dirty="0"/>
              <a:t>Brita Tamm​</a:t>
            </a:r>
          </a:p>
          <a:p>
            <a:r>
              <a:rPr lang="en-US" dirty="0"/>
              <a:t>502-555-0152​</a:t>
            </a:r>
          </a:p>
          <a:p>
            <a:r>
              <a:rPr lang="en-US" dirty="0"/>
              <a:t>brita@firstupconsultants.com​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Project Overview</a:t>
            </a:r>
          </a:p>
          <a:p>
            <a:r>
              <a:rPr lang="en-US" dirty="0"/>
              <a:t>Key Results</a:t>
            </a:r>
          </a:p>
          <a:p>
            <a:r>
              <a:rPr lang="en-US" dirty="0"/>
              <a:t>Next Steps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5"/>
            <a:ext cx="6594768" cy="3445329"/>
          </a:xfrm>
        </p:spPr>
        <p:txBody>
          <a:bodyPr>
            <a:normAutofit/>
          </a:bodyPr>
          <a:lstStyle/>
          <a:p>
            <a:r>
              <a:rPr lang="en-US" dirty="0"/>
              <a:t>Overcoming nervousness​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9789" y="4130045"/>
            <a:ext cx="6594768" cy="1951523"/>
          </a:xfrm>
        </p:spPr>
        <p:txBody>
          <a:bodyPr/>
          <a:lstStyle/>
          <a:p>
            <a:r>
              <a:rPr lang="en-US" dirty="0"/>
              <a:t>Confidence-building strategies</a:t>
            </a:r>
          </a:p>
          <a:p>
            <a:endParaRPr lang="en-US" dirty="0"/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62000" y="3059113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2785508"/>
          </a:xfrm>
        </p:spPr>
        <p:txBody>
          <a:bodyPr>
            <a:normAutofit/>
          </a:bodyPr>
          <a:lstStyle/>
          <a:p>
            <a:r>
              <a:rPr lang="en-US" dirty="0"/>
              <a:t>Selecting </a:t>
            </a:r>
            <a:br>
              <a:rPr lang="en-US" dirty="0"/>
            </a:br>
            <a:r>
              <a:rPr lang="en-US" dirty="0"/>
              <a:t>visual aids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4772" y="3373686"/>
            <a:ext cx="6449785" cy="1029586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dirty="0"/>
              <a:t>Effective delivery techniques​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1525" y="2590800"/>
            <a:ext cx="451485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Voice modulation is a powerful tool in public speaking. It involves varying pitch, tone, and volume to convey emotion, emphasize points, and maintain interest:</a:t>
            </a:r>
          </a:p>
          <a:p>
            <a:pPr lvl="1"/>
            <a:r>
              <a:rPr lang="en-US" dirty="0"/>
              <a:t>Pitch variation​</a:t>
            </a:r>
          </a:p>
          <a:p>
            <a:pPr lvl="1"/>
            <a:r>
              <a:rPr lang="en-US" dirty="0"/>
              <a:t>Tone inflection​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3F3455-E568-40C9-9F4D-8C89F4CD95F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646738" y="2590800"/>
            <a:ext cx="4514850" cy="3505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Effective body language enhances your message, making it more impactful and memorable: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039341"/>
          </a:xfrm>
        </p:spPr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/>
          <a:p>
            <a:r>
              <a:rPr lang="en-US" dirty="0"/>
              <a:t>Know your material in advance​</a:t>
            </a:r>
          </a:p>
          <a:p>
            <a:r>
              <a:rPr lang="en-US" dirty="0"/>
              <a:t>Anticipate common </a:t>
            </a:r>
            <a:br>
              <a:rPr lang="en-US" dirty="0"/>
            </a:br>
            <a:r>
              <a:rPr lang="en-US" dirty="0"/>
              <a:t>questions​</a:t>
            </a:r>
          </a:p>
          <a:p>
            <a:r>
              <a:rPr lang="en-US" dirty="0"/>
              <a:t>Rehearse your responses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492136-277B-808E-9D1B-052735920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/>
          <a:p>
            <a:r>
              <a:rPr lang="en-US" dirty="0"/>
              <a:t>Maintaining composure during the Q&amp;A session is essential for projecting confidence and authority. Consider the following tips for staying composed:​</a:t>
            </a:r>
          </a:p>
          <a:p>
            <a:pPr lvl="1"/>
            <a:r>
              <a:rPr lang="en-US" dirty="0"/>
              <a:t>Stay calm​</a:t>
            </a:r>
          </a:p>
          <a:p>
            <a:pPr lvl="1"/>
            <a:r>
              <a:rPr lang="en-US" dirty="0"/>
              <a:t>Actively listen​</a:t>
            </a:r>
          </a:p>
          <a:p>
            <a:pPr lvl="1"/>
            <a:r>
              <a:rPr lang="en-US" dirty="0"/>
              <a:t>Pause and reflect​</a:t>
            </a:r>
          </a:p>
          <a:p>
            <a:pPr lvl="1"/>
            <a:r>
              <a:rPr lang="en-US" dirty="0"/>
              <a:t>Maintain eye contact</a:t>
            </a:r>
          </a:p>
          <a:p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r>
              <a:rPr lang="en-US" dirty="0"/>
              <a:t>Speaking impact​</a:t>
            </a:r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441910-6501-5C60-C05A-BAFF34C25798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/>
          <a:p>
            <a:r>
              <a:rPr lang="en-US" dirty="0"/>
              <a:t>Your ability to communicate effectively will leave a lasting impact on your audience​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{E80EF798-B57C-4F34-9CD2-C93E4F81419A}tf33968143_win32</Template>
  <TotalTime>0</TotalTime>
  <Words>499</Words>
  <Application>Microsoft Office PowerPoint</Application>
  <PresentationFormat>Widescreen</PresentationFormat>
  <Paragraphs>124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Avenir Next LT Pro</vt:lpstr>
      <vt:lpstr>Calibri</vt:lpstr>
      <vt:lpstr>Custom</vt:lpstr>
      <vt:lpstr>Basic presentation</vt:lpstr>
      <vt:lpstr>Agenda</vt:lpstr>
      <vt:lpstr>The power of communication</vt:lpstr>
      <vt:lpstr>Overcoming nervousness​</vt:lpstr>
      <vt:lpstr>Engaging the audience</vt:lpstr>
      <vt:lpstr>Selecting  visual aids</vt:lpstr>
      <vt:lpstr>Effective delivery techniques​</vt:lpstr>
      <vt:lpstr>Navigating Q&amp;A sessions</vt:lpstr>
      <vt:lpstr>Speaking impact​</vt:lpstr>
      <vt:lpstr>Dynamic delivery​</vt:lpstr>
      <vt:lpstr>Final tips &amp; takeaways​</vt:lpstr>
      <vt:lpstr>Speaking engagement metrics​</vt:lpstr>
      <vt:lpstr>THANK YOU</vt:lpstr>
    </vt:vector>
  </TitlesOfParts>
  <Company>Playtika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Ido Gil</dc:creator>
  <cp:lastModifiedBy>Ido Gil</cp:lastModifiedBy>
  <cp:revision>1</cp:revision>
  <dcterms:created xsi:type="dcterms:W3CDTF">2025-03-16T11:38:13Z</dcterms:created>
  <dcterms:modified xsi:type="dcterms:W3CDTF">2025-03-16T11:38:50Z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45943423-0614-406f-8d5e-6a42b298e941_Enabled">
    <vt:lpwstr>true</vt:lpwstr>
  </property>
  <property fmtid="{D5CDD505-2E9C-101B-9397-08002B2CF9AE}" pid="4" name="MSIP_Label_45943423-0614-406f-8d5e-6a42b298e941_SetDate">
    <vt:lpwstr>2025-03-16T11:38:39Z</vt:lpwstr>
  </property>
  <property fmtid="{D5CDD505-2E9C-101B-9397-08002B2CF9AE}" pid="5" name="MSIP_Label_45943423-0614-406f-8d5e-6a42b298e941_Method">
    <vt:lpwstr>Standard</vt:lpwstr>
  </property>
  <property fmtid="{D5CDD505-2E9C-101B-9397-08002B2CF9AE}" pid="6" name="MSIP_Label_45943423-0614-406f-8d5e-6a42b298e941_Name">
    <vt:lpwstr>Internal</vt:lpwstr>
  </property>
  <property fmtid="{D5CDD505-2E9C-101B-9397-08002B2CF9AE}" pid="7" name="MSIP_Label_45943423-0614-406f-8d5e-6a42b298e941_SiteId">
    <vt:lpwstr>02f22272-3538-4a5f-ae4e-64cd13d9890e</vt:lpwstr>
  </property>
  <property fmtid="{D5CDD505-2E9C-101B-9397-08002B2CF9AE}" pid="8" name="MSIP_Label_45943423-0614-406f-8d5e-6a42b298e941_ActionId">
    <vt:lpwstr>2566c026-b659-4789-adc6-fa7b3b129b79</vt:lpwstr>
  </property>
  <property fmtid="{D5CDD505-2E9C-101B-9397-08002B2CF9AE}" pid="9" name="MSIP_Label_45943423-0614-406f-8d5e-6a42b298e941_ContentBits">
    <vt:lpwstr>0</vt:lpwstr>
  </property>
  <property fmtid="{D5CDD505-2E9C-101B-9397-08002B2CF9AE}" pid="10" name="MSIP_Label_45943423-0614-406f-8d5e-6a42b298e941_Tag">
    <vt:lpwstr>10, 3, 0, 1</vt:lpwstr>
  </property>
</Properties>
</file>

<file path=docProps/thumbnail.jpeg>
</file>